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</p:sldMasterIdLst>
  <p:notesMasterIdLst>
    <p:notesMasterId r:id="rId18"/>
  </p:notesMasterIdLst>
  <p:handoutMasterIdLst>
    <p:handoutMasterId r:id="rId19"/>
  </p:handoutMasterIdLst>
  <p:sldIdLst>
    <p:sldId id="258" r:id="rId3"/>
    <p:sldId id="283" r:id="rId4"/>
    <p:sldId id="284" r:id="rId5"/>
    <p:sldId id="259" r:id="rId6"/>
    <p:sldId id="260" r:id="rId7"/>
    <p:sldId id="261" r:id="rId8"/>
    <p:sldId id="274" r:id="rId9"/>
    <p:sldId id="278" r:id="rId10"/>
    <p:sldId id="279" r:id="rId11"/>
    <p:sldId id="280" r:id="rId12"/>
    <p:sldId id="275" r:id="rId13"/>
    <p:sldId id="281" r:id="rId14"/>
    <p:sldId id="276" r:id="rId15"/>
    <p:sldId id="277" r:id="rId16"/>
    <p:sldId id="272" r:id="rId17"/>
  </p:sldIdLst>
  <p:sldSz cx="9144000" cy="6858000" type="screen4x3"/>
  <p:notesSz cx="6797675" cy="9928225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5FA9"/>
    <a:srgbClr val="CCCCCC"/>
    <a:srgbClr val="6B6B6B"/>
    <a:srgbClr val="000000"/>
    <a:srgbClr val="AA7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>
      <p:cViewPr>
        <p:scale>
          <a:sx n="66" d="100"/>
          <a:sy n="66" d="100"/>
        </p:scale>
        <p:origin x="-2940" y="-13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9" y="-67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184" cy="49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66" tIns="45633" rIns="91266" bIns="4563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491" y="0"/>
            <a:ext cx="2945184" cy="49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66" tIns="45633" rIns="91266" bIns="45633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051"/>
            <a:ext cx="2945184" cy="49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66" tIns="45633" rIns="91266" bIns="4563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491" y="9432051"/>
            <a:ext cx="2945184" cy="49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66" tIns="45633" rIns="91266" bIns="4563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0760B1-81D6-471D-AB28-762886D27CA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08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184" cy="49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66" tIns="45633" rIns="91266" bIns="4563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491" y="0"/>
            <a:ext cx="2945184" cy="49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66" tIns="45633" rIns="91266" bIns="4563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fr-FR"/>
              <a:t>22. 10. 2008</a:t>
            </a:r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723" y="4716027"/>
            <a:ext cx="4986229" cy="446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66" tIns="45633" rIns="91266" bIns="456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051"/>
            <a:ext cx="2945184" cy="49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66" tIns="45633" rIns="91266" bIns="4563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491" y="9432051"/>
            <a:ext cx="2945184" cy="49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66" tIns="45633" rIns="91266" bIns="4563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E2AF3D9-52B8-404E-A024-804D4DE2312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03489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fr-FR" smtClean="0"/>
              <a:t>22. 10. 2008</a:t>
            </a: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fr-FR" smtClean="0"/>
              <a:t>22. 10. 2008</a:t>
            </a: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fr-FR" smtClean="0"/>
              <a:t>22. 10. 2008</a:t>
            </a: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fr-FR" smtClean="0"/>
              <a:t>22. 10. 2008</a:t>
            </a: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fr-FR" smtClean="0"/>
              <a:t>22. 10. 2008</a:t>
            </a: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fr-FR" smtClean="0"/>
              <a:t>22. 10. 2008</a:t>
            </a: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219200"/>
            <a:ext cx="1943100" cy="472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219200"/>
            <a:ext cx="5676900" cy="472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DBAB-BE30-4651-AF54-496EB9F04C50}" type="datetimeFigureOut">
              <a:rPr lang="sl-SI" smtClean="0"/>
              <a:pPr/>
              <a:t>19.11.2014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E6EB-838D-40AA-A41A-D988E5370A0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DBAB-BE30-4651-AF54-496EB9F04C50}" type="datetimeFigureOut">
              <a:rPr lang="sl-SI" smtClean="0"/>
              <a:pPr/>
              <a:t>19.11.2014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E6EB-838D-40AA-A41A-D988E5370A0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DBAB-BE30-4651-AF54-496EB9F04C50}" type="datetimeFigureOut">
              <a:rPr lang="sl-SI" smtClean="0"/>
              <a:pPr/>
              <a:t>19.11.2014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E6EB-838D-40AA-A41A-D988E5370A0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DBAB-BE30-4651-AF54-496EB9F04C50}" type="datetimeFigureOut">
              <a:rPr lang="sl-SI" smtClean="0"/>
              <a:pPr/>
              <a:t>19.11.2014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E6EB-838D-40AA-A41A-D988E5370A0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DBAB-BE30-4651-AF54-496EB9F04C50}" type="datetimeFigureOut">
              <a:rPr lang="sl-SI" smtClean="0"/>
              <a:pPr/>
              <a:t>19.11.2014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E6EB-838D-40AA-A41A-D988E5370A0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DBAB-BE30-4651-AF54-496EB9F04C50}" type="datetimeFigureOut">
              <a:rPr lang="sl-SI" smtClean="0"/>
              <a:pPr/>
              <a:t>19.11.2014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E6EB-838D-40AA-A41A-D988E5370A0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DBAB-BE30-4651-AF54-496EB9F04C50}" type="datetimeFigureOut">
              <a:rPr lang="sl-SI" smtClean="0"/>
              <a:pPr/>
              <a:t>19.11.2014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E6EB-838D-40AA-A41A-D988E5370A0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DBAB-BE30-4651-AF54-496EB9F04C50}" type="datetimeFigureOut">
              <a:rPr lang="sl-SI" smtClean="0"/>
              <a:pPr/>
              <a:t>19.11.2014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E6EB-838D-40AA-A41A-D988E5370A0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DBAB-BE30-4651-AF54-496EB9F04C50}" type="datetimeFigureOut">
              <a:rPr lang="sl-SI" smtClean="0"/>
              <a:pPr/>
              <a:t>19.11.2014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E6EB-838D-40AA-A41A-D988E5370A0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DBAB-BE30-4651-AF54-496EB9F04C50}" type="datetimeFigureOut">
              <a:rPr lang="sl-SI" smtClean="0"/>
              <a:pPr/>
              <a:t>19.11.2014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E6EB-838D-40AA-A41A-D988E5370A0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DBAB-BE30-4651-AF54-496EB9F04C50}" type="datetimeFigureOut">
              <a:rPr lang="sl-SI" smtClean="0"/>
              <a:pPr/>
              <a:t>19.11.2014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E6EB-838D-40AA-A41A-D988E5370A0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DBAB-BE30-4651-AF54-496EB9F04C50}" type="datetimeFigureOut">
              <a:rPr lang="sl-SI" smtClean="0"/>
              <a:pPr/>
              <a:t>19.11.2014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E6EB-838D-40AA-A41A-D988E5370A0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19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1028" name="Picture 19" descr="EEN-ppt-background-inside-blu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20" descr="Logo-NET-EN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9600" y="6096000"/>
            <a:ext cx="6858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45" name="Group 21"/>
          <p:cNvGraphicFramePr>
            <a:graphicFrameLocks noGrp="1"/>
          </p:cNvGraphicFramePr>
          <p:nvPr/>
        </p:nvGraphicFramePr>
        <p:xfrm>
          <a:off x="2895600" y="381000"/>
          <a:ext cx="5562600" cy="263525"/>
        </p:xfrm>
        <a:graphic>
          <a:graphicData uri="http://schemas.openxmlformats.org/drawingml/2006/table">
            <a:tbl>
              <a:tblPr/>
              <a:tblGrid>
                <a:gridCol w="5562600"/>
              </a:tblGrid>
              <a:tr h="26352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FA9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" name="Rectangle 28"/>
          <p:cNvSpPr>
            <a:spLocks noChangeArrowheads="1"/>
          </p:cNvSpPr>
          <p:nvPr userDrawn="1"/>
        </p:nvSpPr>
        <p:spPr bwMode="auto">
          <a:xfrm>
            <a:off x="3116263" y="6296025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endParaRPr lang="en-GB" sz="1000">
              <a:latin typeface="Myriad Pro" pitchFamily="34" charset="0"/>
            </a:endParaRPr>
          </a:p>
        </p:txBody>
      </p:sp>
      <p:pic>
        <p:nvPicPr>
          <p:cNvPr id="1033" name="Picture 29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48488" y="6165850"/>
            <a:ext cx="1590675" cy="466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5FA9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B6B6B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5FA9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B6B6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5FA9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5FA9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5FA9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5FA9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5FA9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FDBAB-BE30-4651-AF54-496EB9F04C50}" type="datetimeFigureOut">
              <a:rPr lang="sl-SI" smtClean="0"/>
              <a:pPr/>
              <a:t>19.11.2014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EE6EB-838D-40AA-A41A-D988E5370A07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3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eusurvey/publication/businesscoachesSMEI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tehnologije@ijs.s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en.ec.europa.e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en.ec.europa.eu/tools/services/SearchCenter/Search/ProfileSimpleSearch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1"/>
          <p:cNvSpPr>
            <a:spLocks noChangeArrowheads="1"/>
          </p:cNvSpPr>
          <p:nvPr/>
        </p:nvSpPr>
        <p:spPr bwMode="auto">
          <a:xfrm>
            <a:off x="0" y="3886200"/>
            <a:ext cx="9144000" cy="297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1725740" y="3285654"/>
            <a:ext cx="723649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endParaRPr lang="sl-SI" sz="3200" b="1" dirty="0"/>
          </a:p>
          <a:p>
            <a:pPr algn="ctr" eaLnBrk="1" hangingPunct="1"/>
            <a:r>
              <a:rPr lang="sl-SI" sz="3200" b="1" dirty="0" smtClean="0"/>
              <a:t>Pomoč mreže </a:t>
            </a:r>
          </a:p>
          <a:p>
            <a:pPr algn="ctr" eaLnBrk="1" hangingPunct="1"/>
            <a:r>
              <a:rPr lang="sl-SI" sz="3200" b="1" dirty="0" err="1" smtClean="0"/>
              <a:t>Enterprise</a:t>
            </a:r>
            <a:r>
              <a:rPr lang="sl-SI" sz="3200" b="1" dirty="0" smtClean="0"/>
              <a:t> </a:t>
            </a:r>
            <a:r>
              <a:rPr lang="sl-SI" sz="3200" b="1" dirty="0" err="1" smtClean="0"/>
              <a:t>Europe</a:t>
            </a:r>
            <a:r>
              <a:rPr lang="sl-SI" sz="3200" b="1" dirty="0" smtClean="0"/>
              <a:t> </a:t>
            </a:r>
            <a:r>
              <a:rPr lang="sl-SI" sz="3200" b="1" dirty="0" err="1" smtClean="0"/>
              <a:t>Network</a:t>
            </a:r>
            <a:r>
              <a:rPr lang="sl-SI" sz="3200" b="1" dirty="0" smtClean="0"/>
              <a:t> pri pridobivanju projektov EU</a:t>
            </a:r>
          </a:p>
          <a:p>
            <a:pPr algn="ctr" eaLnBrk="1" hangingPunct="1"/>
            <a:r>
              <a:rPr lang="sl-SI" sz="1400" dirty="0" smtClean="0"/>
              <a:t>mag. Marjeta Trobec, CTT			19. november 2014</a:t>
            </a:r>
            <a:r>
              <a:rPr lang="sl-SI" sz="3200" dirty="0" smtClean="0"/>
              <a:t> </a:t>
            </a:r>
            <a:endParaRPr lang="en-GB" sz="3200" b="1" dirty="0">
              <a:solidFill>
                <a:srgbClr val="005FA9"/>
              </a:solidFill>
            </a:endParaRPr>
          </a:p>
        </p:txBody>
      </p:sp>
      <p:pic>
        <p:nvPicPr>
          <p:cNvPr id="2055" name="Picture 36" descr="powerpoint A blue"/>
          <p:cNvPicPr>
            <a:picLocks noChangeAspect="1" noChangeArrowheads="1"/>
          </p:cNvPicPr>
          <p:nvPr/>
        </p:nvPicPr>
        <p:blipFill>
          <a:blip r:embed="rId3" cstate="print"/>
          <a:srcRect l="781"/>
          <a:stretch>
            <a:fillRect/>
          </a:stretch>
        </p:blipFill>
        <p:spPr bwMode="auto">
          <a:xfrm>
            <a:off x="0" y="0"/>
            <a:ext cx="9144000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41" descr="IJS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5949950"/>
            <a:ext cx="237648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24544" y="4064462"/>
            <a:ext cx="23399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692999"/>
            <a:ext cx="1638300" cy="1133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1088" y="-1414717"/>
            <a:ext cx="18288000" cy="1143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88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Instrument za MSP in pomoč mreže EEN pri prijavi projekta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400" dirty="0" smtClean="0"/>
              <a:t>Pregled projektne prijave (skladnost z razpisom)</a:t>
            </a:r>
          </a:p>
          <a:p>
            <a:r>
              <a:rPr lang="sl-SI" sz="2400" dirty="0" smtClean="0"/>
              <a:t>Nasveti za izboljšanje projektne prijave glede na področja (npr. zaščita IL, </a:t>
            </a:r>
            <a:r>
              <a:rPr lang="sl-SI" sz="2400" dirty="0" err="1" smtClean="0"/>
              <a:t>diseminacija</a:t>
            </a:r>
            <a:r>
              <a:rPr lang="sl-SI" sz="2400" dirty="0" smtClean="0"/>
              <a:t> in izkoriščanje rezultatov, prenos tehnologij, standardi in zakonodaja EU)</a:t>
            </a:r>
          </a:p>
          <a:p>
            <a:r>
              <a:rPr lang="sl-SI" sz="2400" dirty="0" smtClean="0"/>
              <a:t>Pomoč pri morebitnem iskanju projektnih partnerjev (načeloma se lahko MSP na projekt prijavi sam)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621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9253" y="-963488"/>
            <a:ext cx="18288000" cy="1143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63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Instrument za MSP pomoč mreže EEN po uspešni prijavi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Pomoč uspešnim podjetjem pri:</a:t>
            </a:r>
          </a:p>
          <a:p>
            <a:pPr lvl="2"/>
            <a:r>
              <a:rPr lang="sl-SI" dirty="0" smtClean="0"/>
              <a:t>Pomoč MSP pri oblikovanju prioritet za kar najboljšo izvedbo projekta in širše, boljše poslovanje podjetja po koncu projekta</a:t>
            </a:r>
          </a:p>
          <a:p>
            <a:pPr lvl="2"/>
            <a:r>
              <a:rPr lang="sl-SI" dirty="0" smtClean="0"/>
              <a:t>Na podlagi izbranih prioritet pomoč pri izbiri primernega t.i. </a:t>
            </a:r>
            <a:r>
              <a:rPr lang="sl-SI" dirty="0" err="1" smtClean="0"/>
              <a:t>coach</a:t>
            </a:r>
            <a:r>
              <a:rPr lang="sl-SI" dirty="0" smtClean="0"/>
              <a:t>-a</a:t>
            </a:r>
          </a:p>
        </p:txBody>
      </p:sp>
    </p:spTree>
    <p:extLst>
      <p:ext uri="{BB962C8B-B14F-4D97-AF65-F5344CB8AC3E}">
        <p14:creationId xmlns:p14="http://schemas.microsoft.com/office/powerpoint/2010/main" val="232516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>
                <a:hlinkClick r:id="rId2"/>
              </a:rPr>
              <a:t>Coach</a:t>
            </a:r>
            <a:r>
              <a:rPr lang="sl-SI" dirty="0" smtClean="0"/>
              <a:t> in instrument za MSP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492896"/>
            <a:ext cx="7772400" cy="3744416"/>
          </a:xfrm>
        </p:spPr>
        <p:txBody>
          <a:bodyPr/>
          <a:lstStyle/>
          <a:p>
            <a:r>
              <a:rPr lang="sl-SI" sz="2000" dirty="0" smtClean="0"/>
              <a:t>MSP, ki je uspešen s prijavo v Fazo 1 ali Fazo 2 je upravičen do svetovanja s strani </a:t>
            </a:r>
            <a:r>
              <a:rPr lang="sl-SI" sz="2000" dirty="0" err="1" smtClean="0"/>
              <a:t>coach</a:t>
            </a:r>
            <a:endParaRPr lang="sl-SI" sz="2000" dirty="0" smtClean="0"/>
          </a:p>
          <a:p>
            <a:r>
              <a:rPr lang="sl-SI" sz="2000" dirty="0" smtClean="0"/>
              <a:t>EK krije stroške do 450 EUR na dan svetovanja</a:t>
            </a:r>
          </a:p>
          <a:p>
            <a:r>
              <a:rPr lang="sl-SI" sz="2000" dirty="0" smtClean="0"/>
              <a:t>Število dni svetovanja s strani </a:t>
            </a:r>
            <a:r>
              <a:rPr lang="sl-SI" sz="2000" dirty="0" err="1" smtClean="0"/>
              <a:t>coach</a:t>
            </a:r>
            <a:r>
              <a:rPr lang="sl-SI" sz="2000" dirty="0" smtClean="0"/>
              <a:t> je omejeno</a:t>
            </a:r>
          </a:p>
          <a:p>
            <a:r>
              <a:rPr lang="sl-SI" sz="2000" dirty="0" smtClean="0"/>
              <a:t>Področja svetovanja (trenutno v bazi preko 600 svetovalcev):</a:t>
            </a:r>
          </a:p>
          <a:p>
            <a:pPr lvl="2"/>
            <a:r>
              <a:rPr lang="sl-SI" sz="1200" dirty="0" smtClean="0"/>
              <a:t>Inovacijski </a:t>
            </a:r>
            <a:r>
              <a:rPr lang="sl-SI" sz="1200" dirty="0" err="1" smtClean="0"/>
              <a:t>management</a:t>
            </a:r>
            <a:r>
              <a:rPr lang="sl-SI" sz="1200" dirty="0" smtClean="0"/>
              <a:t>, </a:t>
            </a:r>
            <a:r>
              <a:rPr lang="sl-SI" sz="1200" dirty="0" err="1" smtClean="0"/>
              <a:t>inoviranje</a:t>
            </a:r>
            <a:r>
              <a:rPr lang="sl-SI" sz="1200" dirty="0" smtClean="0"/>
              <a:t>;</a:t>
            </a:r>
          </a:p>
          <a:p>
            <a:pPr lvl="2"/>
            <a:r>
              <a:rPr lang="sl-SI" sz="1200" dirty="0" smtClean="0"/>
              <a:t>Poslovna strategija, poslovni modeli;</a:t>
            </a:r>
          </a:p>
          <a:p>
            <a:pPr lvl="2"/>
            <a:r>
              <a:rPr lang="sl-SI" sz="1200" dirty="0" smtClean="0"/>
              <a:t>Mednarodno poslovanje;</a:t>
            </a:r>
          </a:p>
          <a:p>
            <a:pPr lvl="2"/>
            <a:r>
              <a:rPr lang="sl-SI" sz="1200" dirty="0" smtClean="0"/>
              <a:t>Financiranje podjetji (VC, </a:t>
            </a:r>
            <a:r>
              <a:rPr lang="sl-SI" sz="1200" dirty="0" err="1" smtClean="0"/>
              <a:t>business</a:t>
            </a:r>
            <a:r>
              <a:rPr lang="sl-SI" sz="1200" dirty="0" smtClean="0"/>
              <a:t> </a:t>
            </a:r>
            <a:r>
              <a:rPr lang="sl-SI" sz="1200" dirty="0" err="1" smtClean="0"/>
              <a:t>angels</a:t>
            </a:r>
            <a:r>
              <a:rPr lang="sl-SI" sz="1200" dirty="0" smtClean="0"/>
              <a:t>…);</a:t>
            </a:r>
          </a:p>
          <a:p>
            <a:pPr lvl="2"/>
            <a:r>
              <a:rPr lang="sl-SI" sz="1200" dirty="0" smtClean="0"/>
              <a:t>ISO standardi, okoljski standardi;</a:t>
            </a:r>
          </a:p>
          <a:p>
            <a:pPr lvl="2"/>
            <a:r>
              <a:rPr lang="sl-SI" sz="1200" dirty="0" smtClean="0"/>
              <a:t>Raziskave in razvoj;</a:t>
            </a:r>
          </a:p>
          <a:p>
            <a:pPr lvl="2"/>
            <a:r>
              <a:rPr lang="sl-SI" sz="1200" dirty="0" smtClean="0"/>
              <a:t>Energetska učinkovitost…</a:t>
            </a:r>
          </a:p>
          <a:p>
            <a:pPr marL="914400" lvl="2" indent="0">
              <a:buNone/>
            </a:pPr>
            <a:r>
              <a:rPr lang="sl-SI" sz="2000" dirty="0" smtClean="0">
                <a:hlinkClick r:id="rId2"/>
              </a:rPr>
              <a:t>http://ec.europa.eu/eusurvey/publication/businesscoachesSMEI#</a:t>
            </a:r>
            <a:r>
              <a:rPr lang="sl-SI" sz="2000" dirty="0" smtClean="0"/>
              <a:t>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766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836712"/>
            <a:ext cx="7772400" cy="1143000"/>
          </a:xfrm>
        </p:spPr>
        <p:txBody>
          <a:bodyPr/>
          <a:lstStyle/>
          <a:p>
            <a:pPr algn="ctr" eaLnBrk="1" hangingPunct="1"/>
            <a:r>
              <a:rPr lang="sl-SI" sz="3200" b="0" dirty="0" smtClean="0"/>
              <a:t/>
            </a:r>
            <a:br>
              <a:rPr lang="sl-SI" sz="3200" b="0" dirty="0" smtClean="0"/>
            </a:br>
            <a:r>
              <a:rPr lang="sl-SI" sz="3200" dirty="0" smtClean="0"/>
              <a:t>Hvala za pozornost!</a:t>
            </a:r>
            <a:endParaRPr lang="sl-SI" sz="3200" b="0" dirty="0" smtClean="0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121891"/>
            <a:ext cx="775725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 Unicode MS" pitchFamily="34" charset="-128"/>
                <a:cs typeface="Arial Unicode MS" pitchFamily="34" charset="-128"/>
              </a:rPr>
              <a:t>Institut »Jožef Stefan«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 Unicode MS" pitchFamily="34" charset="-128"/>
                <a:cs typeface="Arial Unicode MS" pitchFamily="34" charset="-128"/>
              </a:rPr>
              <a:t>Center za prenos tehnologij in inovacij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 Unicode MS" pitchFamily="34" charset="-128"/>
                <a:cs typeface="Arial Unicode MS" pitchFamily="34" charset="-128"/>
              </a:rPr>
              <a:t>Jamova 39, 1000 Ljubljana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 Unicode MS" pitchFamily="34" charset="-128"/>
                <a:cs typeface="Arial Unicode MS" pitchFamily="34" charset="-128"/>
                <a:hlinkClick r:id="rId3"/>
              </a:rPr>
              <a:t>tehnologije@ijs.si</a:t>
            </a:r>
            <a:endParaRPr kumimoji="0" lang="sl-S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724" y="269234"/>
            <a:ext cx="3597322" cy="403339"/>
          </a:xfrm>
          <a:prstGeom prst="rect">
            <a:avLst/>
          </a:prstGeom>
        </p:spPr>
      </p:pic>
      <p:sp>
        <p:nvSpPr>
          <p:cNvPr id="11" name="PoljeZBesedilom 10"/>
          <p:cNvSpPr txBox="1"/>
          <p:nvPr/>
        </p:nvSpPr>
        <p:spPr>
          <a:xfrm>
            <a:off x="251520" y="3107822"/>
            <a:ext cx="87129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Največja in najuspešnejša pisarna za prenos tehnologij v 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Finančno neodvisna enota znotraj Instituta “Jožef Stefan“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Financira se izključno projektno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bg2">
                    <a:lumMod val="50000"/>
                  </a:schemeClr>
                </a:solidFill>
              </a:rPr>
              <a:t>v teku 7 EU projektov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bg2">
                    <a:lumMod val="50000"/>
                  </a:schemeClr>
                </a:solidFill>
              </a:rPr>
              <a:t>nacionalni koordinator </a:t>
            </a:r>
            <a:r>
              <a:rPr lang="sl-SI" dirty="0" err="1" smtClean="0">
                <a:solidFill>
                  <a:schemeClr val="bg2">
                    <a:lumMod val="50000"/>
                  </a:schemeClr>
                </a:solidFill>
              </a:rPr>
              <a:t>Enterprise</a:t>
            </a:r>
            <a:r>
              <a:rPr lang="sl-SI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bg2">
                    <a:lumMod val="50000"/>
                  </a:schemeClr>
                </a:solidFill>
              </a:rPr>
              <a:t>Europe</a:t>
            </a:r>
            <a:r>
              <a:rPr lang="sl-SI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bg2">
                    <a:lumMod val="50000"/>
                  </a:schemeClr>
                </a:solidFill>
              </a:rPr>
              <a:t>Network</a:t>
            </a:r>
            <a:endParaRPr lang="sl-SI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12 strokovnjakov z različnih področij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bg2">
                    <a:lumMod val="50000"/>
                  </a:schemeClr>
                </a:solidFill>
              </a:rPr>
              <a:t>7 nar./</a:t>
            </a:r>
            <a:r>
              <a:rPr lang="sl-SI" dirty="0" err="1" smtClean="0">
                <a:solidFill>
                  <a:schemeClr val="bg2">
                    <a:lumMod val="50000"/>
                  </a:schemeClr>
                </a:solidFill>
              </a:rPr>
              <a:t>tehn</a:t>
            </a:r>
            <a:r>
              <a:rPr lang="sl-SI" dirty="0" smtClean="0">
                <a:solidFill>
                  <a:schemeClr val="bg2">
                    <a:lumMod val="50000"/>
                  </a:schemeClr>
                </a:solidFill>
              </a:rPr>
              <a:t>., 3 ekon., 1 </a:t>
            </a:r>
            <a:r>
              <a:rPr lang="sl-SI" dirty="0" err="1" smtClean="0">
                <a:solidFill>
                  <a:schemeClr val="bg2">
                    <a:lumMod val="50000"/>
                  </a:schemeClr>
                </a:solidFill>
              </a:rPr>
              <a:t>pravn</a:t>
            </a:r>
            <a:r>
              <a:rPr lang="sl-SI" dirty="0" smtClean="0">
                <a:solidFill>
                  <a:schemeClr val="bg2">
                    <a:lumMod val="50000"/>
                  </a:schemeClr>
                </a:solidFill>
              </a:rPr>
              <a:t>., 1 drugo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bg2">
                    <a:lumMod val="50000"/>
                  </a:schemeClr>
                </a:solidFill>
              </a:rPr>
              <a:t>4 z doktorji in 2 magistra znanosti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bg2">
                    <a:lumMod val="50000"/>
                  </a:schemeClr>
                </a:solidFill>
              </a:rPr>
              <a:t>zastopnik za patente in znamke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bg2">
                    <a:lumMod val="50000"/>
                  </a:schemeClr>
                </a:solidFill>
              </a:rPr>
              <a:t>člani ASTP, CLP, LES</a:t>
            </a:r>
            <a:endParaRPr lang="sl-SI" dirty="0" smtClean="0"/>
          </a:p>
        </p:txBody>
      </p:sp>
      <p:sp>
        <p:nvSpPr>
          <p:cNvPr id="12" name="PoljeZBesedilom 11"/>
          <p:cNvSpPr txBox="1"/>
          <p:nvPr/>
        </p:nvSpPr>
        <p:spPr>
          <a:xfrm>
            <a:off x="964208" y="485642"/>
            <a:ext cx="2827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/>
              <a:t>Osnovne</a:t>
            </a:r>
            <a:r>
              <a:rPr lang="sl-SI" sz="2400" dirty="0" smtClean="0"/>
              <a:t> </a:t>
            </a:r>
            <a:r>
              <a:rPr lang="sl-SI" sz="2400" b="1" dirty="0" smtClean="0"/>
              <a:t>informacije</a:t>
            </a:r>
            <a:endParaRPr lang="sl-SI" sz="2400" b="1" dirty="0"/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7307"/>
            <a:ext cx="914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6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919" y="290196"/>
            <a:ext cx="3597322" cy="403339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251520" y="596706"/>
            <a:ext cx="4901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/>
              <a:t>Povezujemo znanost in gospodarstvo</a:t>
            </a:r>
            <a:endParaRPr lang="sl-SI" sz="2400" b="1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4529261" y="1135292"/>
            <a:ext cx="450864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Naše storitve</a:t>
            </a:r>
            <a:r>
              <a:rPr lang="sl-SI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pomoč pri ustanavljanju novih podjetij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pogodbeno </a:t>
            </a:r>
            <a:r>
              <a:rPr lang="sl-SI" dirty="0" smtClean="0"/>
              <a:t>sodelovanje z gospodarstvom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zaščita intelektualne lastnine in </a:t>
            </a:r>
            <a:r>
              <a:rPr lang="sl-SI" dirty="0" smtClean="0"/>
              <a:t>priprava strategije </a:t>
            </a:r>
            <a:r>
              <a:rPr lang="sl-SI" dirty="0" smtClean="0"/>
              <a:t>trženja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trženje intelektualne lastnine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bg2">
                    <a:lumMod val="50000"/>
                  </a:schemeClr>
                </a:solidFill>
              </a:rPr>
              <a:t>projektne prijave na </a:t>
            </a:r>
            <a:r>
              <a:rPr lang="sl-SI" dirty="0" smtClean="0">
                <a:solidFill>
                  <a:schemeClr val="bg2">
                    <a:lumMod val="50000"/>
                  </a:schemeClr>
                </a:solidFill>
              </a:rPr>
              <a:t>nacionalne </a:t>
            </a:r>
            <a:r>
              <a:rPr lang="sl-SI" dirty="0" smtClean="0">
                <a:solidFill>
                  <a:schemeClr val="bg2">
                    <a:lumMod val="50000"/>
                  </a:schemeClr>
                </a:solidFill>
              </a:rPr>
              <a:t>in </a:t>
            </a:r>
            <a:r>
              <a:rPr lang="sl-SI" dirty="0" smtClean="0">
                <a:solidFill>
                  <a:schemeClr val="bg2">
                    <a:lumMod val="50000"/>
                  </a:schemeClr>
                </a:solidFill>
              </a:rPr>
              <a:t>EU razpise</a:t>
            </a:r>
            <a:endParaRPr lang="sl-SI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bg2">
                    <a:lumMod val="50000"/>
                  </a:schemeClr>
                </a:solidFill>
              </a:rPr>
              <a:t>pridobitev financiranja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bg2">
                    <a:lumMod val="50000"/>
                  </a:schemeClr>
                </a:solidFill>
              </a:rPr>
              <a:t>pomoč pri izvedbi postopkov </a:t>
            </a:r>
            <a:r>
              <a:rPr lang="sl-SI" dirty="0" smtClean="0">
                <a:solidFill>
                  <a:schemeClr val="bg2">
                    <a:lumMod val="50000"/>
                  </a:schemeClr>
                </a:solidFill>
              </a:rPr>
              <a:t>prevzema intelektualne </a:t>
            </a:r>
            <a:r>
              <a:rPr lang="sl-SI" dirty="0" smtClean="0">
                <a:solidFill>
                  <a:schemeClr val="bg2">
                    <a:lumMod val="50000"/>
                  </a:schemeClr>
                </a:solidFill>
              </a:rPr>
              <a:t>lastnine na IJS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8760"/>
            <a:ext cx="4548271" cy="3236686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>
            <a:off x="0" y="4961993"/>
            <a:ext cx="3271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00B0F0"/>
                </a:solidFill>
              </a:rPr>
              <a:t>„Povezujemo znanost in družbo.“</a:t>
            </a:r>
            <a:endParaRPr lang="sl-SI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94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9750" y="1268413"/>
            <a:ext cx="7772400" cy="446563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sl-SI" sz="3600" b="1" dirty="0" err="1">
                <a:solidFill>
                  <a:srgbClr val="005FA9"/>
                </a:solidFill>
              </a:rPr>
              <a:t>Enterprise</a:t>
            </a:r>
            <a:r>
              <a:rPr lang="sl-SI" sz="3600" b="1" dirty="0">
                <a:solidFill>
                  <a:srgbClr val="005FA9"/>
                </a:solidFill>
              </a:rPr>
              <a:t> </a:t>
            </a:r>
            <a:r>
              <a:rPr lang="sl-SI" sz="3600" b="1" dirty="0" err="1">
                <a:solidFill>
                  <a:srgbClr val="005FA9"/>
                </a:solidFill>
              </a:rPr>
              <a:t>Europe</a:t>
            </a:r>
            <a:r>
              <a:rPr lang="sl-SI" sz="3600" b="1" dirty="0">
                <a:solidFill>
                  <a:srgbClr val="005FA9"/>
                </a:solidFill>
              </a:rPr>
              <a:t> </a:t>
            </a:r>
            <a:r>
              <a:rPr lang="sl-SI" sz="3600" b="1" dirty="0" err="1">
                <a:solidFill>
                  <a:srgbClr val="005FA9"/>
                </a:solidFill>
              </a:rPr>
              <a:t>Network</a:t>
            </a:r>
            <a:r>
              <a:rPr lang="en-US" sz="3600" b="1" dirty="0">
                <a:solidFill>
                  <a:srgbClr val="005FA9"/>
                </a:solidFill>
              </a:rPr>
              <a:t> </a:t>
            </a:r>
            <a:endParaRPr lang="sl-SI" sz="2400" dirty="0" smtClean="0"/>
          </a:p>
          <a:p>
            <a:pPr eaLnBrk="1" hangingPunct="1">
              <a:lnSpc>
                <a:spcPct val="80000"/>
              </a:lnSpc>
            </a:pPr>
            <a:r>
              <a:rPr lang="sl-SI" sz="2400" dirty="0" smtClean="0"/>
              <a:t>Mreža deluje v več kot 50 državah: EU 28, Islandija, Norveška, Turčija, Čile, Izrael, Švica, Armenija, Makedonija, Hrvaška, Srbija, Črna gora, ZDA, Rusija (seznam ni dokončen) </a:t>
            </a:r>
          </a:p>
          <a:p>
            <a:pPr eaLnBrk="1" hangingPunct="1">
              <a:lnSpc>
                <a:spcPct val="80000"/>
              </a:lnSpc>
            </a:pPr>
            <a:endParaRPr lang="sl-SI" sz="2400" dirty="0" smtClean="0"/>
          </a:p>
          <a:p>
            <a:pPr eaLnBrk="1" hangingPunct="1">
              <a:lnSpc>
                <a:spcPct val="80000"/>
              </a:lnSpc>
            </a:pPr>
            <a:r>
              <a:rPr lang="sl-SI" sz="2400" dirty="0" smtClean="0"/>
              <a:t>V mreži je skoraj 600 organizacij s 4000 strokovnjaki.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400" dirty="0" smtClean="0"/>
          </a:p>
          <a:p>
            <a:pPr eaLnBrk="1" hangingPunct="1">
              <a:lnSpc>
                <a:spcPct val="80000"/>
              </a:lnSpc>
            </a:pPr>
            <a:r>
              <a:rPr lang="sl-SI" sz="2400" dirty="0" smtClean="0"/>
              <a:t>Pomoči so deležna ne le majhna in srednje velika podjetja, temveč tudi velika podjetja, raziskovalne organizacije, strokovna in sektorska združenja, tehnološki centri ter druge institucije poslovnega in inovacijskega okolja.</a:t>
            </a:r>
          </a:p>
          <a:p>
            <a:pPr eaLnBrk="1" hangingPunct="1">
              <a:lnSpc>
                <a:spcPct val="80000"/>
              </a:lnSpc>
            </a:pPr>
            <a:endParaRPr lang="sl-SI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96975"/>
            <a:ext cx="7772400" cy="1143000"/>
          </a:xfrm>
        </p:spPr>
        <p:txBody>
          <a:bodyPr/>
          <a:lstStyle/>
          <a:p>
            <a:pPr eaLnBrk="1" hangingPunct="1"/>
            <a:r>
              <a:rPr lang="en-GB" smtClean="0"/>
              <a:t>S</a:t>
            </a:r>
            <a:r>
              <a:rPr lang="sl-SI" smtClean="0"/>
              <a:t>toritve mreže</a:t>
            </a:r>
            <a:endParaRPr lang="en-GB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276475"/>
            <a:ext cx="7772400" cy="3744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l-SI" sz="2400" dirty="0" smtClean="0"/>
              <a:t>Pomoč pri mednarodnem poslovnem sodelovanju </a:t>
            </a:r>
          </a:p>
          <a:p>
            <a:pPr eaLnBrk="1" hangingPunct="1">
              <a:lnSpc>
                <a:spcPct val="80000"/>
              </a:lnSpc>
            </a:pPr>
            <a:endParaRPr lang="sl-SI" sz="2400" dirty="0" smtClean="0"/>
          </a:p>
          <a:p>
            <a:pPr eaLnBrk="1" hangingPunct="1">
              <a:lnSpc>
                <a:spcPct val="80000"/>
              </a:lnSpc>
            </a:pPr>
            <a:r>
              <a:rPr lang="sl-SI" sz="2400" dirty="0" smtClean="0"/>
              <a:t>Storitve na področju i</a:t>
            </a:r>
            <a:r>
              <a:rPr lang="en-US" sz="2400" dirty="0" smtClean="0"/>
              <a:t>nova</a:t>
            </a:r>
            <a:r>
              <a:rPr lang="sl-SI" sz="2400" dirty="0" smtClean="0"/>
              <a:t>c</a:t>
            </a:r>
            <a:r>
              <a:rPr lang="en-US" sz="2400" dirty="0" err="1" smtClean="0"/>
              <a:t>i</a:t>
            </a:r>
            <a:r>
              <a:rPr lang="sl-SI" sz="2400" dirty="0" smtClean="0"/>
              <a:t>j</a:t>
            </a:r>
            <a:r>
              <a:rPr lang="en-US" sz="2400" dirty="0" smtClean="0"/>
              <a:t>, </a:t>
            </a:r>
            <a:r>
              <a:rPr lang="sl-SI" sz="2400" dirty="0" smtClean="0"/>
              <a:t>prenosa znanja in </a:t>
            </a:r>
            <a:r>
              <a:rPr lang="en-US" sz="2400" dirty="0" err="1" smtClean="0"/>
              <a:t>tehnolog</a:t>
            </a:r>
            <a:r>
              <a:rPr lang="sl-SI" sz="2400" dirty="0" err="1" smtClean="0"/>
              <a:t>ij</a:t>
            </a:r>
            <a:endParaRPr lang="sl-SI" sz="2400" dirty="0" smtClean="0"/>
          </a:p>
          <a:p>
            <a:pPr eaLnBrk="1" hangingPunct="1">
              <a:lnSpc>
                <a:spcPct val="80000"/>
              </a:lnSpc>
            </a:pPr>
            <a:endParaRPr lang="sl-SI" sz="2400" dirty="0" smtClean="0"/>
          </a:p>
          <a:p>
            <a:pPr eaLnBrk="1" hangingPunct="1">
              <a:lnSpc>
                <a:spcPct val="80000"/>
              </a:lnSpc>
            </a:pPr>
            <a:r>
              <a:rPr lang="sl-SI" sz="2400" dirty="0" smtClean="0"/>
              <a:t>Storitve spodbujanja MSP za sodelovanje v okvirnih programih Skupnosti za raziskave in razvoj (H2020, COSME, ….)</a:t>
            </a:r>
          </a:p>
          <a:p>
            <a:pPr eaLnBrk="1" hangingPunct="1">
              <a:lnSpc>
                <a:spcPct val="80000"/>
              </a:lnSpc>
            </a:pPr>
            <a:endParaRPr lang="sl-SI" sz="2400" dirty="0" smtClean="0"/>
          </a:p>
          <a:p>
            <a:pPr eaLnBrk="1" hangingPunct="1">
              <a:lnSpc>
                <a:spcPct val="80000"/>
              </a:lnSpc>
            </a:pPr>
            <a:endParaRPr lang="sl-SI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Slovenski konzorcij</a:t>
            </a:r>
            <a:r>
              <a:rPr lang="en-GB" smtClean="0"/>
              <a:t> 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2276475"/>
            <a:ext cx="7772400" cy="3667125"/>
          </a:xfrm>
          <a:noFill/>
        </p:spPr>
        <p:txBody>
          <a:bodyPr/>
          <a:lstStyle/>
          <a:p>
            <a:pPr eaLnBrk="1" hangingPunct="1"/>
            <a:r>
              <a:rPr lang="sl-SI" sz="2400" b="1" smtClean="0"/>
              <a:t>Institut “Jožef Stefan” – koordinator</a:t>
            </a:r>
            <a:r>
              <a:rPr lang="sl-SI" sz="2400" smtClean="0"/>
              <a:t> </a:t>
            </a:r>
          </a:p>
          <a:p>
            <a:pPr eaLnBrk="1" hangingPunct="1"/>
            <a:r>
              <a:rPr lang="sl-SI" sz="2400" smtClean="0"/>
              <a:t>Center za interdisciplinarne in multidisciplinarne raziskave in študije Univerze v Mariboru </a:t>
            </a:r>
          </a:p>
          <a:p>
            <a:pPr eaLnBrk="1" hangingPunct="1"/>
            <a:r>
              <a:rPr lang="sl-SI" sz="2400" smtClean="0"/>
              <a:t>Gospodarska zbornica Slovenije </a:t>
            </a:r>
          </a:p>
          <a:p>
            <a:pPr eaLnBrk="1" hangingPunct="1"/>
            <a:r>
              <a:rPr lang="sl-SI" sz="2400" smtClean="0"/>
              <a:t>Obrtno-podjetniška zbornica Slovenije</a:t>
            </a:r>
          </a:p>
          <a:p>
            <a:pPr eaLnBrk="1" hangingPunct="1"/>
            <a:r>
              <a:rPr lang="sl-SI" sz="2400" smtClean="0"/>
              <a:t>Mariborska razvojna agencija </a:t>
            </a:r>
          </a:p>
          <a:p>
            <a:pPr eaLnBrk="1" hangingPunct="1"/>
            <a:r>
              <a:rPr lang="sl-SI" sz="2400" smtClean="0"/>
              <a:t>Univerza na Primorskem, Znanstveno-raziskovalno središče Koper</a:t>
            </a:r>
          </a:p>
          <a:p>
            <a:pPr eaLnBrk="1" hangingPunct="1">
              <a:lnSpc>
                <a:spcPct val="80000"/>
              </a:lnSpc>
            </a:pPr>
            <a:endParaRPr lang="sl-SI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dirty="0" smtClean="0"/>
              <a:t>Spodbujanje deležnikov za sodelovanje v programih EU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z="2400" dirty="0" smtClean="0"/>
              <a:t>Informiranje in svetovanje o programih EU.</a:t>
            </a:r>
          </a:p>
          <a:p>
            <a:pPr eaLnBrk="1" hangingPunct="1"/>
            <a:r>
              <a:rPr lang="sl-SI" sz="2400" dirty="0" smtClean="0"/>
              <a:t>Informiranje o aktualnih razpisih EU.</a:t>
            </a:r>
          </a:p>
          <a:p>
            <a:pPr eaLnBrk="1" hangingPunct="1"/>
            <a:r>
              <a:rPr lang="sl-SI" sz="2400" dirty="0" smtClean="0"/>
              <a:t>Svetovanje in pomoč pri oblikovanju projektnih idej v projektne predloge.</a:t>
            </a:r>
          </a:p>
          <a:p>
            <a:pPr eaLnBrk="1" hangingPunct="1"/>
            <a:r>
              <a:rPr lang="sl-SI" sz="2400" dirty="0" smtClean="0"/>
              <a:t>Pomoč pri iskanju projektnih partnerjev</a:t>
            </a:r>
            <a:r>
              <a:rPr lang="sl-SI" sz="2400" dirty="0"/>
              <a:t>: </a:t>
            </a:r>
            <a:r>
              <a:rPr lang="sl-SI" sz="2400" dirty="0">
                <a:hlinkClick r:id="rId3"/>
              </a:rPr>
              <a:t>http://een.ec.europa.eu</a:t>
            </a:r>
            <a:r>
              <a:rPr lang="sl-SI" sz="2400" dirty="0" smtClean="0">
                <a:hlinkClick r:id="rId3"/>
              </a:rPr>
              <a:t>/</a:t>
            </a:r>
            <a:r>
              <a:rPr lang="sl-SI" sz="2400" dirty="0"/>
              <a:t>, </a:t>
            </a:r>
            <a:r>
              <a:rPr lang="sl-SI" sz="2400" dirty="0">
                <a:hlinkClick r:id="rId4"/>
              </a:rPr>
              <a:t>http://</a:t>
            </a:r>
            <a:r>
              <a:rPr lang="sl-SI" sz="2400" dirty="0" smtClean="0">
                <a:hlinkClick r:id="rId4"/>
              </a:rPr>
              <a:t>een.ec.europa.eu/tools/services/SearchCenter/Search/ProfileSimpleSearch</a:t>
            </a:r>
            <a:r>
              <a:rPr lang="sl-SI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334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8920" y="-1107504"/>
            <a:ext cx="14723096" cy="920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539552" y="5949280"/>
            <a:ext cx="936104" cy="504056"/>
          </a:xfrm>
          <a:prstGeom prst="ellipse">
            <a:avLst/>
          </a:prstGeom>
          <a:solidFill>
            <a:schemeClr val="bg1">
              <a:alpha val="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34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3056" y="332656"/>
            <a:ext cx="18288000" cy="1143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467544" y="3501008"/>
            <a:ext cx="2304256" cy="504056"/>
          </a:xfrm>
          <a:prstGeom prst="ellipse">
            <a:avLst/>
          </a:prstGeom>
          <a:solidFill>
            <a:schemeClr val="bg1">
              <a:alpha val="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407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588</Words>
  <Application>Microsoft Office PowerPoint</Application>
  <PresentationFormat>On-screen Show (4:3)</PresentationFormat>
  <Paragraphs>81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Nouvelle présentation</vt:lpstr>
      <vt:lpstr>Custom Design</vt:lpstr>
      <vt:lpstr>PowerPoint Presentation</vt:lpstr>
      <vt:lpstr>PowerPoint Presentation</vt:lpstr>
      <vt:lpstr>PowerPoint Presentation</vt:lpstr>
      <vt:lpstr>PowerPoint Presentation</vt:lpstr>
      <vt:lpstr>Storitve mreže</vt:lpstr>
      <vt:lpstr>Slovenski konzorcij </vt:lpstr>
      <vt:lpstr>Spodbujanje deležnikov za sodelovanje v programih EU</vt:lpstr>
      <vt:lpstr>PowerPoint Presentation</vt:lpstr>
      <vt:lpstr>PowerPoint Presentation</vt:lpstr>
      <vt:lpstr>PowerPoint Presentation</vt:lpstr>
      <vt:lpstr>Instrument za MSP in pomoč mreže EEN pri prijavi projekta</vt:lpstr>
      <vt:lpstr>PowerPoint Presentation</vt:lpstr>
      <vt:lpstr>Instrument za MSP pomoč mreže EEN po uspešni prijavi</vt:lpstr>
      <vt:lpstr>Coach in instrument za MSP</vt:lpstr>
      <vt:lpstr> Hvala za pozornost!</vt:lpstr>
    </vt:vector>
  </TitlesOfParts>
  <Company>Tipik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Benoit Goossens</dc:creator>
  <cp:lastModifiedBy>Marjeta Trobec</cp:lastModifiedBy>
  <cp:revision>204</cp:revision>
  <cp:lastPrinted>2008-09-18T15:13:12Z</cp:lastPrinted>
  <dcterms:created xsi:type="dcterms:W3CDTF">2008-05-28T14:43:30Z</dcterms:created>
  <dcterms:modified xsi:type="dcterms:W3CDTF">2014-11-19T07:53:54Z</dcterms:modified>
</cp:coreProperties>
</file>